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9" r:id="rId3"/>
    <p:sldId id="280" r:id="rId4"/>
    <p:sldId id="260" r:id="rId5"/>
    <p:sldId id="278" r:id="rId6"/>
    <p:sldId id="279" r:id="rId7"/>
    <p:sldId id="272" r:id="rId8"/>
    <p:sldId id="261" r:id="rId9"/>
    <p:sldId id="258" r:id="rId10"/>
    <p:sldId id="259" r:id="rId11"/>
    <p:sldId id="281" r:id="rId12"/>
    <p:sldId id="267" r:id="rId13"/>
    <p:sldId id="283" r:id="rId14"/>
    <p:sldId id="282" r:id="rId15"/>
    <p:sldId id="268" r:id="rId16"/>
    <p:sldId id="262" r:id="rId17"/>
    <p:sldId id="263" r:id="rId18"/>
    <p:sldId id="275" r:id="rId19"/>
    <p:sldId id="285" r:id="rId20"/>
    <p:sldId id="276" r:id="rId21"/>
    <p:sldId id="277" r:id="rId22"/>
    <p:sldId id="284" r:id="rId23"/>
    <p:sldId id="286" r:id="rId24"/>
    <p:sldId id="273" r:id="rId2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007" autoAdjust="0"/>
    <p:restoredTop sz="94660"/>
  </p:normalViewPr>
  <p:slideViewPr>
    <p:cSldViewPr snapToGrid="0">
      <p:cViewPr varScale="1">
        <p:scale>
          <a:sx n="76" d="100"/>
          <a:sy n="76" d="100"/>
        </p:scale>
        <p:origin x="86" y="25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5CC1289E-8F02-4D4F-A6B0-3BC37A3ECD93}" type="datetimeFigureOut">
              <a:rPr lang="en-US" smtClean="0"/>
              <a:t>9/14/2021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9D462B6-E14E-49F4-B20B-3E970E3A6DB9}" type="slidenum">
              <a:rPr lang="en-US" smtClean="0"/>
              <a:t>‹#›</a:t>
            </a:fld>
            <a:endParaRPr lang="en-US"/>
          </a:p>
        </p:txBody>
      </p:sp>
    </p:spTree>
    <p:extLst>
      <p:ext uri="{BB962C8B-B14F-4D97-AF65-F5344CB8AC3E}">
        <p14:creationId xmlns:p14="http://schemas.microsoft.com/office/powerpoint/2010/main" val="234240282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CC1289E-8F02-4D4F-A6B0-3BC37A3ECD93}" type="datetimeFigureOut">
              <a:rPr lang="en-US" smtClean="0"/>
              <a:t>9/14/2021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9D462B6-E14E-49F4-B20B-3E970E3A6DB9}" type="slidenum">
              <a:rPr lang="en-US" smtClean="0"/>
              <a:t>‹#›</a:t>
            </a:fld>
            <a:endParaRPr lang="en-US"/>
          </a:p>
        </p:txBody>
      </p:sp>
    </p:spTree>
    <p:extLst>
      <p:ext uri="{BB962C8B-B14F-4D97-AF65-F5344CB8AC3E}">
        <p14:creationId xmlns:p14="http://schemas.microsoft.com/office/powerpoint/2010/main" val="126469641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CC1289E-8F02-4D4F-A6B0-3BC37A3ECD93}" type="datetimeFigureOut">
              <a:rPr lang="en-US" smtClean="0"/>
              <a:t>9/14/2021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9D462B6-E14E-49F4-B20B-3E970E3A6DB9}" type="slidenum">
              <a:rPr lang="en-US" smtClean="0"/>
              <a:t>‹#›</a:t>
            </a:fld>
            <a:endParaRPr lang="en-US"/>
          </a:p>
        </p:txBody>
      </p:sp>
    </p:spTree>
    <p:extLst>
      <p:ext uri="{BB962C8B-B14F-4D97-AF65-F5344CB8AC3E}">
        <p14:creationId xmlns:p14="http://schemas.microsoft.com/office/powerpoint/2010/main" val="32464118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CC1289E-8F02-4D4F-A6B0-3BC37A3ECD93}" type="datetimeFigureOut">
              <a:rPr lang="en-US" smtClean="0"/>
              <a:t>9/14/2021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9D462B6-E14E-49F4-B20B-3E970E3A6DB9}" type="slidenum">
              <a:rPr lang="en-US" smtClean="0"/>
              <a:t>‹#›</a:t>
            </a:fld>
            <a:endParaRPr lang="en-US"/>
          </a:p>
        </p:txBody>
      </p:sp>
    </p:spTree>
    <p:extLst>
      <p:ext uri="{BB962C8B-B14F-4D97-AF65-F5344CB8AC3E}">
        <p14:creationId xmlns:p14="http://schemas.microsoft.com/office/powerpoint/2010/main" val="29528151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CC1289E-8F02-4D4F-A6B0-3BC37A3ECD93}" type="datetimeFigureOut">
              <a:rPr lang="en-US" smtClean="0"/>
              <a:t>9/14/2021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9D462B6-E14E-49F4-B20B-3E970E3A6DB9}" type="slidenum">
              <a:rPr lang="en-US" smtClean="0"/>
              <a:t>‹#›</a:t>
            </a:fld>
            <a:endParaRPr lang="en-US"/>
          </a:p>
        </p:txBody>
      </p:sp>
    </p:spTree>
    <p:extLst>
      <p:ext uri="{BB962C8B-B14F-4D97-AF65-F5344CB8AC3E}">
        <p14:creationId xmlns:p14="http://schemas.microsoft.com/office/powerpoint/2010/main" val="357217021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5CC1289E-8F02-4D4F-A6B0-3BC37A3ECD93}" type="datetimeFigureOut">
              <a:rPr lang="en-US" smtClean="0"/>
              <a:t>9/14/2021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9D462B6-E14E-49F4-B20B-3E970E3A6DB9}" type="slidenum">
              <a:rPr lang="en-US" smtClean="0"/>
              <a:t>‹#›</a:t>
            </a:fld>
            <a:endParaRPr lang="en-US"/>
          </a:p>
        </p:txBody>
      </p:sp>
    </p:spTree>
    <p:extLst>
      <p:ext uri="{BB962C8B-B14F-4D97-AF65-F5344CB8AC3E}">
        <p14:creationId xmlns:p14="http://schemas.microsoft.com/office/powerpoint/2010/main" val="44069428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5CC1289E-8F02-4D4F-A6B0-3BC37A3ECD93}" type="datetimeFigureOut">
              <a:rPr lang="en-US" smtClean="0"/>
              <a:t>9/14/2021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9D462B6-E14E-49F4-B20B-3E970E3A6DB9}" type="slidenum">
              <a:rPr lang="en-US" smtClean="0"/>
              <a:t>‹#›</a:t>
            </a:fld>
            <a:endParaRPr lang="en-US"/>
          </a:p>
        </p:txBody>
      </p:sp>
    </p:spTree>
    <p:extLst>
      <p:ext uri="{BB962C8B-B14F-4D97-AF65-F5344CB8AC3E}">
        <p14:creationId xmlns:p14="http://schemas.microsoft.com/office/powerpoint/2010/main" val="25246395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5CC1289E-8F02-4D4F-A6B0-3BC37A3ECD93}" type="datetimeFigureOut">
              <a:rPr lang="en-US" smtClean="0"/>
              <a:t>9/14/2021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9D462B6-E14E-49F4-B20B-3E970E3A6DB9}" type="slidenum">
              <a:rPr lang="en-US" smtClean="0"/>
              <a:t>‹#›</a:t>
            </a:fld>
            <a:endParaRPr lang="en-US"/>
          </a:p>
        </p:txBody>
      </p:sp>
    </p:spTree>
    <p:extLst>
      <p:ext uri="{BB962C8B-B14F-4D97-AF65-F5344CB8AC3E}">
        <p14:creationId xmlns:p14="http://schemas.microsoft.com/office/powerpoint/2010/main" val="214673690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CC1289E-8F02-4D4F-A6B0-3BC37A3ECD93}" type="datetimeFigureOut">
              <a:rPr lang="en-US" smtClean="0"/>
              <a:t>9/14/2021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9D462B6-E14E-49F4-B20B-3E970E3A6DB9}" type="slidenum">
              <a:rPr lang="en-US" smtClean="0"/>
              <a:t>‹#›</a:t>
            </a:fld>
            <a:endParaRPr lang="en-US"/>
          </a:p>
        </p:txBody>
      </p:sp>
    </p:spTree>
    <p:extLst>
      <p:ext uri="{BB962C8B-B14F-4D97-AF65-F5344CB8AC3E}">
        <p14:creationId xmlns:p14="http://schemas.microsoft.com/office/powerpoint/2010/main" val="166007291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5CC1289E-8F02-4D4F-A6B0-3BC37A3ECD93}" type="datetimeFigureOut">
              <a:rPr lang="en-US" smtClean="0"/>
              <a:t>9/14/2021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9D462B6-E14E-49F4-B20B-3E970E3A6DB9}" type="slidenum">
              <a:rPr lang="en-US" smtClean="0"/>
              <a:t>‹#›</a:t>
            </a:fld>
            <a:endParaRPr lang="en-US"/>
          </a:p>
        </p:txBody>
      </p:sp>
    </p:spTree>
    <p:extLst>
      <p:ext uri="{BB962C8B-B14F-4D97-AF65-F5344CB8AC3E}">
        <p14:creationId xmlns:p14="http://schemas.microsoft.com/office/powerpoint/2010/main" val="5586314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5CC1289E-8F02-4D4F-A6B0-3BC37A3ECD93}" type="datetimeFigureOut">
              <a:rPr lang="en-US" smtClean="0"/>
              <a:t>9/14/2021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9D462B6-E14E-49F4-B20B-3E970E3A6DB9}" type="slidenum">
              <a:rPr lang="en-US" smtClean="0"/>
              <a:t>‹#›</a:t>
            </a:fld>
            <a:endParaRPr lang="en-US"/>
          </a:p>
        </p:txBody>
      </p:sp>
    </p:spTree>
    <p:extLst>
      <p:ext uri="{BB962C8B-B14F-4D97-AF65-F5344CB8AC3E}">
        <p14:creationId xmlns:p14="http://schemas.microsoft.com/office/powerpoint/2010/main" val="8886382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CC1289E-8F02-4D4F-A6B0-3BC37A3ECD93}" type="datetimeFigureOut">
              <a:rPr lang="en-US" smtClean="0"/>
              <a:t>9/14/2021</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9D462B6-E14E-49F4-B20B-3E970E3A6DB9}" type="slidenum">
              <a:rPr lang="en-US" smtClean="0"/>
              <a:t>‹#›</a:t>
            </a:fld>
            <a:endParaRPr lang="en-US"/>
          </a:p>
        </p:txBody>
      </p:sp>
    </p:spTree>
    <p:extLst>
      <p:ext uri="{BB962C8B-B14F-4D97-AF65-F5344CB8AC3E}">
        <p14:creationId xmlns:p14="http://schemas.microsoft.com/office/powerpoint/2010/main" val="310840958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dirty="0">
                <a:latin typeface="Times New Roman" panose="02020603050405020304" pitchFamily="18" charset="0"/>
                <a:cs typeface="Times New Roman" panose="02020603050405020304" pitchFamily="18" charset="0"/>
              </a:rPr>
              <a:t>Comments and alternative to the SMUD proposed rates for </a:t>
            </a:r>
            <a:br>
              <a:rPr lang="en-US" dirty="0">
                <a:latin typeface="Times New Roman" panose="02020603050405020304" pitchFamily="18" charset="0"/>
                <a:cs typeface="Times New Roman" panose="02020603050405020304" pitchFamily="18" charset="0"/>
              </a:rPr>
            </a:br>
            <a:r>
              <a:rPr lang="en-US" dirty="0">
                <a:latin typeface="Times New Roman" panose="02020603050405020304" pitchFamily="18" charset="0"/>
                <a:cs typeface="Times New Roman" panose="02020603050405020304" pitchFamily="18" charset="0"/>
              </a:rPr>
              <a:t>2020 and 2021</a:t>
            </a:r>
          </a:p>
        </p:txBody>
      </p:sp>
      <p:sp>
        <p:nvSpPr>
          <p:cNvPr id="3" name="Subtitle 2"/>
          <p:cNvSpPr>
            <a:spLocks noGrp="1"/>
          </p:cNvSpPr>
          <p:nvPr>
            <p:ph type="subTitle" idx="1"/>
          </p:nvPr>
        </p:nvSpPr>
        <p:spPr>
          <a:xfrm>
            <a:off x="1524000" y="4290015"/>
            <a:ext cx="9144000" cy="1655762"/>
          </a:xfrm>
        </p:spPr>
        <p:txBody>
          <a:bodyPr>
            <a:normAutofit fontScale="77500" lnSpcReduction="20000"/>
          </a:bodyPr>
          <a:lstStyle/>
          <a:p>
            <a:pPr algn="l"/>
            <a:r>
              <a:rPr lang="en-US" sz="4800" dirty="0">
                <a:latin typeface="Times New Roman" panose="02020603050405020304" pitchFamily="18" charset="0"/>
                <a:cs typeface="Times New Roman" panose="02020603050405020304" pitchFamily="18" charset="0"/>
              </a:rPr>
              <a:t>By Mark G.</a:t>
            </a:r>
          </a:p>
          <a:p>
            <a:pPr algn="l"/>
            <a:r>
              <a:rPr lang="en-US" sz="4800" dirty="0">
                <a:latin typeface="Times New Roman" panose="02020603050405020304" pitchFamily="18" charset="0"/>
                <a:cs typeface="Times New Roman" panose="02020603050405020304" pitchFamily="18" charset="0"/>
              </a:rPr>
              <a:t>Presented at the SMUD rate hearing on</a:t>
            </a:r>
          </a:p>
          <a:p>
            <a:pPr algn="l"/>
            <a:r>
              <a:rPr lang="en-US" sz="4800" dirty="0">
                <a:latin typeface="Times New Roman" panose="02020603050405020304" pitchFamily="18" charset="0"/>
                <a:cs typeface="Times New Roman" panose="02020603050405020304" pitchFamily="18" charset="0"/>
              </a:rPr>
              <a:t>June 4, 2019</a:t>
            </a:r>
          </a:p>
        </p:txBody>
      </p:sp>
    </p:spTree>
    <p:extLst>
      <p:ext uri="{BB962C8B-B14F-4D97-AF65-F5344CB8AC3E}">
        <p14:creationId xmlns:p14="http://schemas.microsoft.com/office/powerpoint/2010/main" val="201976285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61257" y="235131"/>
            <a:ext cx="11373394" cy="6124754"/>
          </a:xfrm>
          <a:prstGeom prst="rect">
            <a:avLst/>
          </a:prstGeom>
          <a:noFill/>
        </p:spPr>
        <p:txBody>
          <a:bodyPr wrap="square" rtlCol="0">
            <a:spAutoFit/>
          </a:bodyPr>
          <a:lstStyle/>
          <a:p>
            <a:r>
              <a:rPr lang="en-US" sz="3400" dirty="0">
                <a:latin typeface="Times New Roman" panose="02020603050405020304" pitchFamily="18" charset="0"/>
                <a:cs typeface="Times New Roman" panose="02020603050405020304" pitchFamily="18" charset="0"/>
              </a:rPr>
              <a:t>NERA wrote that it had reviewed SMUD documents including the 2018 Residential Time-of-Use Rate (RT02) Design Study (“Rate (RT02) Design Study”).  </a:t>
            </a:r>
            <a:br>
              <a:rPr lang="en-US" sz="3400" dirty="0">
                <a:latin typeface="Times New Roman" panose="02020603050405020304" pitchFamily="18" charset="0"/>
                <a:cs typeface="Times New Roman" panose="02020603050405020304" pitchFamily="18" charset="0"/>
              </a:rPr>
            </a:br>
            <a:br>
              <a:rPr lang="en-US" sz="3400" dirty="0">
                <a:latin typeface="Times New Roman" panose="02020603050405020304" pitchFamily="18" charset="0"/>
                <a:cs typeface="Times New Roman" panose="02020603050405020304" pitchFamily="18" charset="0"/>
              </a:rPr>
            </a:br>
            <a:r>
              <a:rPr lang="en-US" sz="3400" dirty="0">
                <a:latin typeface="Times New Roman" panose="02020603050405020304" pitchFamily="18" charset="0"/>
                <a:cs typeface="Times New Roman" panose="02020603050405020304" pitchFamily="18" charset="0"/>
              </a:rPr>
              <a:t>That study quantified the marginal cost components of SMUD’s then proposed residential Time of Day (TOD) rates.  </a:t>
            </a:r>
          </a:p>
          <a:p>
            <a:endParaRPr lang="en-US" sz="3400" dirty="0">
              <a:latin typeface="Times New Roman" panose="02020603050405020304" pitchFamily="18" charset="0"/>
              <a:cs typeface="Times New Roman" panose="02020603050405020304" pitchFamily="18" charset="0"/>
            </a:endParaRPr>
          </a:p>
          <a:p>
            <a:r>
              <a:rPr lang="en-US" sz="3400" dirty="0">
                <a:latin typeface="Times New Roman" panose="02020603050405020304" pitchFamily="18" charset="0"/>
                <a:cs typeface="Times New Roman" panose="02020603050405020304" pitchFamily="18" charset="0"/>
              </a:rPr>
              <a:t>Marginal cost components were:  Generation, Capacity, RPS, Transmission, </a:t>
            </a:r>
            <a:r>
              <a:rPr lang="en-US" sz="3400" dirty="0" err="1">
                <a:latin typeface="Times New Roman" panose="02020603050405020304" pitchFamily="18" charset="0"/>
                <a:cs typeface="Times New Roman" panose="02020603050405020304" pitchFamily="18" charset="0"/>
              </a:rPr>
              <a:t>Subtransmission</a:t>
            </a:r>
            <a:r>
              <a:rPr lang="en-US" sz="3400" dirty="0">
                <a:latin typeface="Times New Roman" panose="02020603050405020304" pitchFamily="18" charset="0"/>
                <a:cs typeface="Times New Roman" panose="02020603050405020304" pitchFamily="18" charset="0"/>
              </a:rPr>
              <a:t>, Distribution, Distribution Facilities, Meter and Services.  (page 3)</a:t>
            </a:r>
            <a:br>
              <a:rPr lang="en-US" sz="3400" dirty="0">
                <a:latin typeface="Times New Roman" panose="02020603050405020304" pitchFamily="18" charset="0"/>
                <a:cs typeface="Times New Roman" panose="02020603050405020304" pitchFamily="18" charset="0"/>
              </a:rPr>
            </a:br>
            <a:endParaRPr lang="en-US" sz="3400" dirty="0">
              <a:latin typeface="Times New Roman" panose="02020603050405020304" pitchFamily="18" charset="0"/>
              <a:cs typeface="Times New Roman" panose="02020603050405020304" pitchFamily="18" charset="0"/>
            </a:endParaRPr>
          </a:p>
          <a:p>
            <a:endParaRPr lang="en-US" dirty="0"/>
          </a:p>
        </p:txBody>
      </p:sp>
    </p:spTree>
    <p:extLst>
      <p:ext uri="{BB962C8B-B14F-4D97-AF65-F5344CB8AC3E}">
        <p14:creationId xmlns:p14="http://schemas.microsoft.com/office/powerpoint/2010/main" val="80237178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96389" y="2090057"/>
            <a:ext cx="11277600" cy="3754874"/>
          </a:xfrm>
          <a:prstGeom prst="rect">
            <a:avLst/>
          </a:prstGeom>
          <a:noFill/>
        </p:spPr>
        <p:txBody>
          <a:bodyPr wrap="square" rtlCol="0">
            <a:spAutoFit/>
          </a:bodyPr>
          <a:lstStyle/>
          <a:p>
            <a:r>
              <a:rPr lang="en-US" sz="3400" dirty="0">
                <a:latin typeface="Times New Roman" panose="02020603050405020304" pitchFamily="18" charset="0"/>
                <a:cs typeface="Times New Roman" panose="02020603050405020304" pitchFamily="18" charset="0"/>
              </a:rPr>
              <a:t>The problem is that after carefully accounting for each Marginal Cost Component SMUD unconstitutionally added a “scalar” of 9.2% to set rate revenues equal to budget revenues.</a:t>
            </a:r>
          </a:p>
          <a:p>
            <a:r>
              <a:rPr lang="en-US" sz="3400" dirty="0">
                <a:latin typeface="Times New Roman" panose="02020603050405020304" pitchFamily="18" charset="0"/>
                <a:cs typeface="Times New Roman" panose="02020603050405020304" pitchFamily="18" charset="0"/>
              </a:rPr>
              <a:t>  </a:t>
            </a:r>
          </a:p>
          <a:p>
            <a:r>
              <a:rPr lang="en-US" sz="3400" dirty="0">
                <a:latin typeface="Times New Roman" panose="02020603050405020304" pitchFamily="18" charset="0"/>
                <a:cs typeface="Times New Roman" panose="02020603050405020304" pitchFamily="18" charset="0"/>
              </a:rPr>
              <a:t>In other words SMUD had a target for how much money it wanted to take in via residential TOD rates and to reach that target it added 9.2% to its marginal cost. </a:t>
            </a:r>
          </a:p>
        </p:txBody>
      </p:sp>
    </p:spTree>
    <p:extLst>
      <p:ext uri="{BB962C8B-B14F-4D97-AF65-F5344CB8AC3E}">
        <p14:creationId xmlns:p14="http://schemas.microsoft.com/office/powerpoint/2010/main" val="265333549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74766" y="200297"/>
            <a:ext cx="10955383" cy="3539430"/>
          </a:xfrm>
          <a:prstGeom prst="rect">
            <a:avLst/>
          </a:prstGeom>
          <a:noFill/>
        </p:spPr>
        <p:txBody>
          <a:bodyPr wrap="square" rtlCol="0">
            <a:spAutoFit/>
          </a:bodyPr>
          <a:lstStyle/>
          <a:p>
            <a:r>
              <a:rPr lang="en-US" sz="3200" dirty="0">
                <a:latin typeface="Times New Roman" panose="02020603050405020304" pitchFamily="18" charset="0"/>
                <a:cs typeface="Times New Roman" panose="02020603050405020304" pitchFamily="18" charset="0"/>
              </a:rPr>
              <a:t>Compare Table L to Table M, both on page 14 in the Rate (RT02) Design Study.  </a:t>
            </a:r>
            <a:br>
              <a:rPr lang="en-US" sz="3200" dirty="0">
                <a:latin typeface="Times New Roman" panose="02020603050405020304" pitchFamily="18" charset="0"/>
                <a:cs typeface="Times New Roman" panose="02020603050405020304" pitchFamily="18" charset="0"/>
              </a:rPr>
            </a:br>
            <a:br>
              <a:rPr lang="en-US" sz="3200" dirty="0">
                <a:latin typeface="Times New Roman" panose="02020603050405020304" pitchFamily="18" charset="0"/>
                <a:cs typeface="Times New Roman" panose="02020603050405020304" pitchFamily="18" charset="0"/>
              </a:rPr>
            </a:br>
            <a:r>
              <a:rPr lang="en-US" sz="3200" dirty="0">
                <a:latin typeface="Times New Roman" panose="02020603050405020304" pitchFamily="18" charset="0"/>
                <a:cs typeface="Times New Roman" panose="02020603050405020304" pitchFamily="18" charset="0"/>
              </a:rPr>
              <a:t>Table L:</a:t>
            </a:r>
          </a:p>
          <a:p>
            <a:endParaRPr lang="en-US" sz="3200" dirty="0">
              <a:latin typeface="Times New Roman" panose="02020603050405020304" pitchFamily="18" charset="0"/>
              <a:cs typeface="Times New Roman" panose="02020603050405020304" pitchFamily="18" charset="0"/>
            </a:endParaRPr>
          </a:p>
          <a:p>
            <a:endParaRPr lang="en-US" sz="3200" dirty="0">
              <a:latin typeface="Times New Roman" panose="02020603050405020304" pitchFamily="18" charset="0"/>
              <a:cs typeface="Times New Roman" panose="02020603050405020304" pitchFamily="18" charset="0"/>
            </a:endParaRPr>
          </a:p>
          <a:p>
            <a:r>
              <a:rPr lang="en-US" sz="3200" dirty="0">
                <a:latin typeface="Times New Roman" panose="02020603050405020304" pitchFamily="18" charset="0"/>
                <a:cs typeface="Times New Roman" panose="02020603050405020304" pitchFamily="18" charset="0"/>
              </a:rPr>
              <a:t>  </a:t>
            </a:r>
          </a:p>
        </p:txBody>
      </p:sp>
      <p:pic>
        <p:nvPicPr>
          <p:cNvPr id="3" name="Picture 2"/>
          <p:cNvPicPr>
            <a:picLocks noChangeAspect="1"/>
          </p:cNvPicPr>
          <p:nvPr/>
        </p:nvPicPr>
        <p:blipFill>
          <a:blip r:embed="rId2"/>
          <a:stretch>
            <a:fillRect/>
          </a:stretch>
        </p:blipFill>
        <p:spPr>
          <a:xfrm>
            <a:off x="307435" y="2505073"/>
            <a:ext cx="11633825" cy="3294835"/>
          </a:xfrm>
          <a:prstGeom prst="rect">
            <a:avLst/>
          </a:prstGeom>
        </p:spPr>
      </p:pic>
    </p:spTree>
    <p:extLst>
      <p:ext uri="{BB962C8B-B14F-4D97-AF65-F5344CB8AC3E}">
        <p14:creationId xmlns:p14="http://schemas.microsoft.com/office/powerpoint/2010/main" val="33444583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01103" y="278674"/>
            <a:ext cx="11198714" cy="1169551"/>
          </a:xfrm>
          <a:prstGeom prst="rect">
            <a:avLst/>
          </a:prstGeom>
          <a:noFill/>
        </p:spPr>
        <p:txBody>
          <a:bodyPr wrap="square" rtlCol="0">
            <a:spAutoFit/>
          </a:bodyPr>
          <a:lstStyle/>
          <a:p>
            <a:r>
              <a:rPr lang="en-US" sz="3400" dirty="0">
                <a:latin typeface="Times New Roman" panose="02020603050405020304" pitchFamily="18" charset="0"/>
                <a:cs typeface="Times New Roman" panose="02020603050405020304" pitchFamily="18" charset="0"/>
              </a:rPr>
              <a:t>Table M:</a:t>
            </a:r>
          </a:p>
          <a:p>
            <a:endParaRPr lang="en-US" dirty="0"/>
          </a:p>
          <a:p>
            <a:endParaRPr lang="en-US" dirty="0"/>
          </a:p>
        </p:txBody>
      </p:sp>
      <p:pic>
        <p:nvPicPr>
          <p:cNvPr id="3" name="Picture 2"/>
          <p:cNvPicPr>
            <a:picLocks noChangeAspect="1"/>
          </p:cNvPicPr>
          <p:nvPr/>
        </p:nvPicPr>
        <p:blipFill>
          <a:blip r:embed="rId2"/>
          <a:stretch>
            <a:fillRect/>
          </a:stretch>
        </p:blipFill>
        <p:spPr>
          <a:xfrm>
            <a:off x="401103" y="1750423"/>
            <a:ext cx="11434115" cy="3370217"/>
          </a:xfrm>
          <a:prstGeom prst="rect">
            <a:avLst/>
          </a:prstGeom>
        </p:spPr>
      </p:pic>
    </p:spTree>
    <p:extLst>
      <p:ext uri="{BB962C8B-B14F-4D97-AF65-F5344CB8AC3E}">
        <p14:creationId xmlns:p14="http://schemas.microsoft.com/office/powerpoint/2010/main" val="4273652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48640" y="1349828"/>
            <a:ext cx="11068594" cy="3816429"/>
          </a:xfrm>
          <a:prstGeom prst="rect">
            <a:avLst/>
          </a:prstGeom>
          <a:noFill/>
        </p:spPr>
        <p:txBody>
          <a:bodyPr wrap="square" rtlCol="0">
            <a:spAutoFit/>
          </a:bodyPr>
          <a:lstStyle/>
          <a:p>
            <a:r>
              <a:rPr lang="en-US" sz="3200" dirty="0">
                <a:latin typeface="Times New Roman" panose="02020603050405020304" pitchFamily="18" charset="0"/>
                <a:cs typeface="Times New Roman" panose="02020603050405020304" pitchFamily="18" charset="0"/>
              </a:rPr>
              <a:t>SMUD’s explanation of this 9.2% “scalar” is:</a:t>
            </a:r>
          </a:p>
          <a:p>
            <a:r>
              <a:rPr lang="en-US" sz="3200" dirty="0">
                <a:latin typeface="Times New Roman" panose="02020603050405020304" pitchFamily="18" charset="0"/>
                <a:cs typeface="Times New Roman" panose="02020603050405020304" pitchFamily="18" charset="0"/>
              </a:rPr>
              <a:t> </a:t>
            </a:r>
          </a:p>
          <a:p>
            <a:pPr lvl="1"/>
            <a:r>
              <a:rPr lang="en-US" sz="3200" dirty="0">
                <a:latin typeface="Times New Roman" panose="02020603050405020304" pitchFamily="18" charset="0"/>
                <a:cs typeface="Times New Roman" panose="02020603050405020304" pitchFamily="18" charset="0"/>
              </a:rPr>
              <a:t>“The proposed time-of-use energy rate is completed by setting proposed rate revenues equal to rate revenues for the budget year. The reconciliation of marginal costs to rate revenues is accomplished through increasing final marginal cost energy charges by a scalar of 9.2%.”</a:t>
            </a:r>
          </a:p>
          <a:p>
            <a:endParaRPr lang="en-US" dirty="0"/>
          </a:p>
        </p:txBody>
      </p:sp>
    </p:spTree>
    <p:extLst>
      <p:ext uri="{BB962C8B-B14F-4D97-AF65-F5344CB8AC3E}">
        <p14:creationId xmlns:p14="http://schemas.microsoft.com/office/powerpoint/2010/main" val="324232867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04800" y="304800"/>
            <a:ext cx="11286309" cy="5324535"/>
          </a:xfrm>
          <a:prstGeom prst="rect">
            <a:avLst/>
          </a:prstGeom>
          <a:noFill/>
        </p:spPr>
        <p:txBody>
          <a:bodyPr wrap="square" rtlCol="0">
            <a:spAutoFit/>
          </a:bodyPr>
          <a:lstStyle/>
          <a:p>
            <a:r>
              <a:rPr lang="en-US" sz="3400" dirty="0">
                <a:latin typeface="Times New Roman" panose="02020603050405020304" pitchFamily="18" charset="0"/>
                <a:cs typeface="Times New Roman" panose="02020603050405020304" pitchFamily="18" charset="0"/>
              </a:rPr>
              <a:t>Rates must be based on SMUD’s reasonable costs, not on its budget wishes, according to the California Court of Appeal.</a:t>
            </a:r>
          </a:p>
          <a:p>
            <a:r>
              <a:rPr lang="en-US" sz="3400" dirty="0">
                <a:latin typeface="Times New Roman" panose="02020603050405020304" pitchFamily="18" charset="0"/>
                <a:cs typeface="Times New Roman" panose="02020603050405020304" pitchFamily="18" charset="0"/>
              </a:rPr>
              <a:t> </a:t>
            </a:r>
          </a:p>
          <a:p>
            <a:pPr lvl="1"/>
            <a:r>
              <a:rPr lang="en-US" sz="3400" dirty="0">
                <a:latin typeface="Times New Roman" panose="02020603050405020304" pitchFamily="18" charset="0"/>
                <a:cs typeface="Times New Roman" panose="02020603050405020304" pitchFamily="18" charset="0"/>
              </a:rPr>
              <a:t>“However, if a local government body chooses to impose tiered rates unilaterally without a vote, those tiers must be based on cost of service for the incremental level of usage, not pre-determined budgets.”</a:t>
            </a:r>
            <a:br>
              <a:rPr lang="en-US" sz="3400" dirty="0">
                <a:latin typeface="Times New Roman" panose="02020603050405020304" pitchFamily="18" charset="0"/>
                <a:cs typeface="Times New Roman" panose="02020603050405020304" pitchFamily="18" charset="0"/>
              </a:rPr>
            </a:br>
            <a:endParaRPr lang="en-US" sz="3400" dirty="0">
              <a:latin typeface="Times New Roman" panose="02020603050405020304" pitchFamily="18" charset="0"/>
              <a:cs typeface="Times New Roman" panose="02020603050405020304" pitchFamily="18" charset="0"/>
            </a:endParaRPr>
          </a:p>
          <a:p>
            <a:r>
              <a:rPr lang="en-US" sz="3400" dirty="0">
                <a:latin typeface="Times New Roman" panose="02020603050405020304" pitchFamily="18" charset="0"/>
                <a:cs typeface="Times New Roman" panose="02020603050405020304" pitchFamily="18" charset="0"/>
              </a:rPr>
              <a:t>(Capistrano case, Order modifying opinion; no change in judgment, dated May 19, 2015.)  </a:t>
            </a:r>
          </a:p>
        </p:txBody>
      </p:sp>
    </p:spTree>
    <p:extLst>
      <p:ext uri="{BB962C8B-B14F-4D97-AF65-F5344CB8AC3E}">
        <p14:creationId xmlns:p14="http://schemas.microsoft.com/office/powerpoint/2010/main" val="278298363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444137" y="1959429"/>
            <a:ext cx="11303726" cy="2708434"/>
          </a:xfrm>
          <a:prstGeom prst="rect">
            <a:avLst/>
          </a:prstGeom>
          <a:noFill/>
        </p:spPr>
        <p:txBody>
          <a:bodyPr wrap="square" rtlCol="0">
            <a:spAutoFit/>
          </a:bodyPr>
          <a:lstStyle/>
          <a:p>
            <a:r>
              <a:rPr lang="en-US" sz="3400" i="1" dirty="0">
                <a:latin typeface="Times New Roman" panose="02020603050405020304" pitchFamily="18" charset="0"/>
                <a:cs typeface="Times New Roman" panose="02020603050405020304" pitchFamily="18" charset="0"/>
              </a:rPr>
              <a:t>CAPISTRANO TAXPAYERS ASSOCIATION, INC., v. CITY OF SAN JUAN CAPISTRANO</a:t>
            </a:r>
            <a:r>
              <a:rPr lang="en-US" sz="3400" dirty="0">
                <a:latin typeface="Times New Roman" panose="02020603050405020304" pitchFamily="18" charset="0"/>
                <a:cs typeface="Times New Roman" panose="02020603050405020304" pitchFamily="18" charset="0"/>
              </a:rPr>
              <a:t>, G048969, COURT OF APPEAL OF THE STATE OF CALIFORNIA, FOURTH APPELLATE DISTRICT, DIVISION THREE, (Super. Ct. No. 30-2012-00594579)</a:t>
            </a:r>
          </a:p>
        </p:txBody>
      </p:sp>
    </p:spTree>
    <p:extLst>
      <p:ext uri="{BB962C8B-B14F-4D97-AF65-F5344CB8AC3E}">
        <p14:creationId xmlns:p14="http://schemas.microsoft.com/office/powerpoint/2010/main" val="10963311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87383" y="252549"/>
            <a:ext cx="11338560" cy="5847755"/>
          </a:xfrm>
          <a:prstGeom prst="rect">
            <a:avLst/>
          </a:prstGeom>
          <a:noFill/>
        </p:spPr>
        <p:txBody>
          <a:bodyPr wrap="square" rtlCol="0">
            <a:spAutoFit/>
          </a:bodyPr>
          <a:lstStyle/>
          <a:p>
            <a:r>
              <a:rPr lang="en-US" sz="3400" dirty="0">
                <a:latin typeface="Times New Roman" panose="02020603050405020304" pitchFamily="18" charset="0"/>
                <a:cs typeface="Times New Roman" panose="02020603050405020304" pitchFamily="18" charset="0"/>
              </a:rPr>
              <a:t>Current rates are, according to SMUD’s RT02 Rate Design Study, 9.2% higher than SMUD’s marginal cost of providing electricity service. </a:t>
            </a:r>
          </a:p>
          <a:p>
            <a:endParaRPr lang="en-US" sz="3400" dirty="0">
              <a:latin typeface="Times New Roman" panose="02020603050405020304" pitchFamily="18" charset="0"/>
              <a:cs typeface="Times New Roman" panose="02020603050405020304" pitchFamily="18" charset="0"/>
            </a:endParaRPr>
          </a:p>
          <a:p>
            <a:r>
              <a:rPr lang="en-US" sz="3400" dirty="0">
                <a:latin typeface="Times New Roman" panose="02020603050405020304" pitchFamily="18" charset="0"/>
                <a:cs typeface="Times New Roman" panose="02020603050405020304" pitchFamily="18" charset="0"/>
              </a:rPr>
              <a:t>SMUD’s “setting proposed rate revenues equal to rate revenues for the budget year” is a “pre-determined budget”. </a:t>
            </a:r>
          </a:p>
          <a:p>
            <a:pPr lvl="1"/>
            <a:r>
              <a:rPr lang="en-US" sz="3400" dirty="0">
                <a:latin typeface="Times New Roman" panose="02020603050405020304" pitchFamily="18" charset="0"/>
                <a:cs typeface="Times New Roman" panose="02020603050405020304" pitchFamily="18" charset="0"/>
              </a:rPr>
              <a:t> </a:t>
            </a:r>
            <a:br>
              <a:rPr lang="en-US" sz="3400" dirty="0">
                <a:latin typeface="Times New Roman" panose="02020603050405020304" pitchFamily="18" charset="0"/>
                <a:cs typeface="Times New Roman" panose="02020603050405020304" pitchFamily="18" charset="0"/>
              </a:rPr>
            </a:br>
            <a:r>
              <a:rPr lang="en-US" sz="3400" dirty="0">
                <a:latin typeface="Times New Roman" panose="02020603050405020304" pitchFamily="18" charset="0"/>
                <a:cs typeface="Times New Roman" panose="02020603050405020304" pitchFamily="18" charset="0"/>
              </a:rPr>
              <a:t>The 9.2% scalar in the current TOD rates is a tax.</a:t>
            </a:r>
          </a:p>
          <a:p>
            <a:pPr lvl="1"/>
            <a:r>
              <a:rPr lang="en-US" sz="3400" dirty="0">
                <a:latin typeface="Times New Roman" panose="02020603050405020304" pitchFamily="18" charset="0"/>
                <a:cs typeface="Times New Roman" panose="02020603050405020304" pitchFamily="18" charset="0"/>
              </a:rPr>
              <a:t>The current TOD rates are taxes because of the scalar.</a:t>
            </a:r>
          </a:p>
          <a:p>
            <a:endParaRPr lang="en-US" sz="3400" dirty="0">
              <a:latin typeface="Times New Roman" panose="02020603050405020304" pitchFamily="18" charset="0"/>
              <a:cs typeface="Times New Roman" panose="02020603050405020304" pitchFamily="18" charset="0"/>
            </a:endParaRPr>
          </a:p>
          <a:p>
            <a:endParaRPr lang="en-US" sz="3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71176333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44137" y="1611085"/>
            <a:ext cx="11251474" cy="2708434"/>
          </a:xfrm>
          <a:prstGeom prst="rect">
            <a:avLst/>
          </a:prstGeom>
          <a:noFill/>
        </p:spPr>
        <p:txBody>
          <a:bodyPr wrap="square" rtlCol="0">
            <a:spAutoFit/>
          </a:bodyPr>
          <a:lstStyle/>
          <a:p>
            <a:r>
              <a:rPr lang="en-US" sz="3400" dirty="0">
                <a:latin typeface="Times New Roman" panose="02020603050405020304" pitchFamily="18" charset="0"/>
                <a:cs typeface="Times New Roman" panose="02020603050405020304" pitchFamily="18" charset="0"/>
              </a:rPr>
              <a:t>There is no point doing a Rate Design Study if you add to your marginal cost a 9.2% “scalar” in order to “set[] proposed rate revenues equal to rate revenues for the budget year”.  </a:t>
            </a:r>
          </a:p>
          <a:p>
            <a:endParaRPr lang="en-US" sz="3400" dirty="0">
              <a:latin typeface="Times New Roman" panose="02020603050405020304" pitchFamily="18" charset="0"/>
              <a:cs typeface="Times New Roman" panose="02020603050405020304" pitchFamily="18" charset="0"/>
            </a:endParaRPr>
          </a:p>
          <a:p>
            <a:r>
              <a:rPr lang="en-US" sz="3400" dirty="0">
                <a:latin typeface="Times New Roman" panose="02020603050405020304" pitchFamily="18" charset="0"/>
                <a:cs typeface="Times New Roman" panose="02020603050405020304" pitchFamily="18" charset="0"/>
              </a:rPr>
              <a:t>That defeats the purpose of the Rate Design Study.  </a:t>
            </a:r>
            <a:endParaRPr lang="en-US" dirty="0"/>
          </a:p>
        </p:txBody>
      </p:sp>
    </p:spTree>
    <p:extLst>
      <p:ext uri="{BB962C8B-B14F-4D97-AF65-F5344CB8AC3E}">
        <p14:creationId xmlns:p14="http://schemas.microsoft.com/office/powerpoint/2010/main" val="244696308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66058" y="2647406"/>
            <a:ext cx="11138262" cy="1415772"/>
          </a:xfrm>
          <a:prstGeom prst="rect">
            <a:avLst/>
          </a:prstGeom>
          <a:noFill/>
        </p:spPr>
        <p:txBody>
          <a:bodyPr wrap="square" rtlCol="0">
            <a:spAutoFit/>
          </a:bodyPr>
          <a:lstStyle/>
          <a:p>
            <a:r>
              <a:rPr lang="en-US" sz="3400" dirty="0">
                <a:latin typeface="Times New Roman" panose="02020603050405020304" pitchFamily="18" charset="0"/>
                <a:cs typeface="Times New Roman" panose="02020603050405020304" pitchFamily="18" charset="0"/>
              </a:rPr>
              <a:t>The second question is, “Do fixed charges violate Article XIII C of the California Constitution?”</a:t>
            </a:r>
          </a:p>
          <a:p>
            <a:endParaRPr lang="en-US" dirty="0"/>
          </a:p>
        </p:txBody>
      </p:sp>
    </p:spTree>
    <p:extLst>
      <p:ext uri="{BB962C8B-B14F-4D97-AF65-F5344CB8AC3E}">
        <p14:creationId xmlns:p14="http://schemas.microsoft.com/office/powerpoint/2010/main" val="72774883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00594" y="252549"/>
            <a:ext cx="11486606" cy="5940088"/>
          </a:xfrm>
          <a:prstGeom prst="rect">
            <a:avLst/>
          </a:prstGeom>
          <a:noFill/>
        </p:spPr>
        <p:txBody>
          <a:bodyPr wrap="square" rtlCol="0">
            <a:spAutoFit/>
          </a:bodyPr>
          <a:lstStyle/>
          <a:p>
            <a:pPr algn="ctr"/>
            <a:r>
              <a:rPr lang="en-US" sz="3400" dirty="0">
                <a:latin typeface="Times New Roman" panose="02020603050405020304" pitchFamily="18" charset="0"/>
                <a:cs typeface="Times New Roman" panose="02020603050405020304" pitchFamily="18" charset="0"/>
              </a:rPr>
              <a:t>Summary</a:t>
            </a:r>
          </a:p>
          <a:p>
            <a:r>
              <a:rPr lang="en-US" sz="3400" dirty="0">
                <a:latin typeface="Times New Roman" panose="02020603050405020304" pitchFamily="18" charset="0"/>
                <a:cs typeface="Times New Roman" panose="02020603050405020304" pitchFamily="18" charset="0"/>
              </a:rPr>
              <a:t>SMUD’s proposed rates for 2020 and 2021 violate Article XIII C of the California Constitution on Voter Approval for Local Tax Levies because without voter approval SMUD is:</a:t>
            </a:r>
          </a:p>
          <a:p>
            <a:pPr lvl="1"/>
            <a:br>
              <a:rPr lang="en-US" sz="3400" dirty="0">
                <a:latin typeface="Times New Roman" panose="02020603050405020304" pitchFamily="18" charset="0"/>
                <a:cs typeface="Times New Roman" panose="02020603050405020304" pitchFamily="18" charset="0"/>
              </a:rPr>
            </a:br>
            <a:r>
              <a:rPr lang="en-US" sz="3400" dirty="0">
                <a:latin typeface="Times New Roman" panose="02020603050405020304" pitchFamily="18" charset="0"/>
                <a:cs typeface="Times New Roman" panose="02020603050405020304" pitchFamily="18" charset="0"/>
              </a:rPr>
              <a:t>1.  extending and increasing current TOD rates, which </a:t>
            </a:r>
            <a:r>
              <a:rPr lang="en-US" sz="3600" dirty="0">
                <a:latin typeface="Times New Roman" panose="02020603050405020304" pitchFamily="18" charset="0"/>
                <a:cs typeface="Times New Roman" panose="02020603050405020304" pitchFamily="18" charset="0"/>
              </a:rPr>
              <a:t>exceed the reasonable costs to SMUD of providing electric service by 9.2% as a result of the previous rate process; and</a:t>
            </a:r>
          </a:p>
          <a:p>
            <a:pPr lvl="1"/>
            <a:endParaRPr lang="en-US" sz="3400" dirty="0">
              <a:latin typeface="Times New Roman" panose="02020603050405020304" pitchFamily="18" charset="0"/>
              <a:cs typeface="Times New Roman" panose="02020603050405020304" pitchFamily="18" charset="0"/>
            </a:endParaRPr>
          </a:p>
          <a:p>
            <a:pPr lvl="1"/>
            <a:r>
              <a:rPr lang="en-US" sz="3400" dirty="0">
                <a:latin typeface="Times New Roman" panose="02020603050405020304" pitchFamily="18" charset="0"/>
                <a:cs typeface="Times New Roman" panose="02020603050405020304" pitchFamily="18" charset="0"/>
              </a:rPr>
              <a:t>2.  extending and increasing the System Infrastructure Fixed Charge (SIFC) </a:t>
            </a:r>
          </a:p>
        </p:txBody>
      </p:sp>
    </p:spTree>
    <p:extLst>
      <p:ext uri="{BB962C8B-B14F-4D97-AF65-F5344CB8AC3E}">
        <p14:creationId xmlns:p14="http://schemas.microsoft.com/office/powerpoint/2010/main" val="136474538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22217" y="296091"/>
            <a:ext cx="11617234" cy="5878532"/>
          </a:xfrm>
          <a:prstGeom prst="rect">
            <a:avLst/>
          </a:prstGeom>
          <a:noFill/>
        </p:spPr>
        <p:txBody>
          <a:bodyPr wrap="square" rtlCol="0">
            <a:spAutoFit/>
          </a:bodyPr>
          <a:lstStyle/>
          <a:p>
            <a:r>
              <a:rPr lang="en-US" sz="3400" dirty="0">
                <a:latin typeface="Times New Roman" panose="02020603050405020304" pitchFamily="18" charset="0"/>
                <a:cs typeface="Times New Roman" panose="02020603050405020304" pitchFamily="18" charset="0"/>
              </a:rPr>
              <a:t>The proposed rates also violate the California Constitution in that SMUD is extending and increasing the System Infrastructure Fixed Charge (SIFC).  Page 89 of the CEO and GM Report:</a:t>
            </a:r>
          </a:p>
          <a:p>
            <a:endParaRPr lang="en-US" sz="3400" dirty="0">
              <a:latin typeface="Times New Roman" panose="02020603050405020304" pitchFamily="18" charset="0"/>
              <a:cs typeface="Times New Roman" panose="02020603050405020304" pitchFamily="18" charset="0"/>
            </a:endParaRPr>
          </a:p>
          <a:p>
            <a:endParaRPr lang="en-US" sz="3400" dirty="0">
              <a:latin typeface="Times New Roman" panose="02020603050405020304" pitchFamily="18" charset="0"/>
              <a:cs typeface="Times New Roman" panose="02020603050405020304" pitchFamily="18" charset="0"/>
            </a:endParaRPr>
          </a:p>
          <a:p>
            <a:endParaRPr lang="en-US" sz="3400" dirty="0">
              <a:latin typeface="Times New Roman" panose="02020603050405020304" pitchFamily="18" charset="0"/>
              <a:cs typeface="Times New Roman" panose="02020603050405020304" pitchFamily="18" charset="0"/>
            </a:endParaRPr>
          </a:p>
          <a:p>
            <a:endParaRPr lang="en-US" sz="3400" dirty="0">
              <a:latin typeface="Times New Roman" panose="02020603050405020304" pitchFamily="18" charset="0"/>
              <a:cs typeface="Times New Roman" panose="02020603050405020304" pitchFamily="18" charset="0"/>
            </a:endParaRPr>
          </a:p>
          <a:p>
            <a:endParaRPr lang="en-US" sz="3400" dirty="0">
              <a:latin typeface="Times New Roman" panose="02020603050405020304" pitchFamily="18" charset="0"/>
              <a:cs typeface="Times New Roman" panose="02020603050405020304" pitchFamily="18" charset="0"/>
            </a:endParaRPr>
          </a:p>
          <a:p>
            <a:endParaRPr lang="en-US" sz="3400" dirty="0">
              <a:latin typeface="Times New Roman" panose="02020603050405020304" pitchFamily="18" charset="0"/>
              <a:cs typeface="Times New Roman" panose="02020603050405020304" pitchFamily="18" charset="0"/>
            </a:endParaRPr>
          </a:p>
          <a:p>
            <a:endParaRPr lang="en-US" sz="3400" dirty="0">
              <a:latin typeface="Times New Roman" panose="02020603050405020304" pitchFamily="18" charset="0"/>
              <a:cs typeface="Times New Roman" panose="02020603050405020304" pitchFamily="18" charset="0"/>
            </a:endParaRPr>
          </a:p>
          <a:p>
            <a:endParaRPr lang="en-US" dirty="0"/>
          </a:p>
          <a:p>
            <a:endParaRPr lang="en-US" dirty="0"/>
          </a:p>
        </p:txBody>
      </p:sp>
      <p:pic>
        <p:nvPicPr>
          <p:cNvPr id="3" name="Picture 2"/>
          <p:cNvPicPr>
            <a:picLocks noChangeAspect="1"/>
          </p:cNvPicPr>
          <p:nvPr/>
        </p:nvPicPr>
        <p:blipFill>
          <a:blip r:embed="rId2"/>
          <a:stretch>
            <a:fillRect/>
          </a:stretch>
        </p:blipFill>
        <p:spPr>
          <a:xfrm>
            <a:off x="1882859" y="1932486"/>
            <a:ext cx="8365322" cy="4450676"/>
          </a:xfrm>
          <a:prstGeom prst="rect">
            <a:avLst/>
          </a:prstGeom>
        </p:spPr>
      </p:pic>
    </p:spTree>
    <p:extLst>
      <p:ext uri="{BB962C8B-B14F-4D97-AF65-F5344CB8AC3E}">
        <p14:creationId xmlns:p14="http://schemas.microsoft.com/office/powerpoint/2010/main" val="83687687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04800" y="235131"/>
            <a:ext cx="11425646" cy="6124754"/>
          </a:xfrm>
          <a:prstGeom prst="rect">
            <a:avLst/>
          </a:prstGeom>
          <a:noFill/>
        </p:spPr>
        <p:txBody>
          <a:bodyPr wrap="square" rtlCol="0">
            <a:spAutoFit/>
          </a:bodyPr>
          <a:lstStyle/>
          <a:p>
            <a:r>
              <a:rPr lang="en-US" sz="3400" dirty="0">
                <a:latin typeface="Times New Roman" panose="02020603050405020304" pitchFamily="18" charset="0"/>
                <a:cs typeface="Times New Roman" panose="02020603050405020304" pitchFamily="18" charset="0"/>
              </a:rPr>
              <a:t>California Constitution, Article XIII C, Section 1:</a:t>
            </a:r>
            <a:br>
              <a:rPr lang="en-US" sz="3400" dirty="0">
                <a:latin typeface="Times New Roman" panose="02020603050405020304" pitchFamily="18" charset="0"/>
                <a:cs typeface="Times New Roman" panose="02020603050405020304" pitchFamily="18" charset="0"/>
              </a:rPr>
            </a:br>
            <a:endParaRPr lang="en-US" sz="3400" dirty="0">
              <a:latin typeface="Times New Roman" panose="02020603050405020304" pitchFamily="18" charset="0"/>
              <a:cs typeface="Times New Roman" panose="02020603050405020304" pitchFamily="18" charset="0"/>
            </a:endParaRPr>
          </a:p>
          <a:p>
            <a:pPr lvl="1"/>
            <a:r>
              <a:rPr lang="en-US" sz="3400" dirty="0">
                <a:latin typeface="Times New Roman" panose="02020603050405020304" pitchFamily="18" charset="0"/>
                <a:cs typeface="Times New Roman" panose="02020603050405020304" pitchFamily="18" charset="0"/>
              </a:rPr>
              <a:t>“The local government bears the burden of proving by a preponderance of the evidence that a levy, charge, or other exaction is not a tax, that the amount is no more than necessary to cover the reasonable costs of the governmental activity, </a:t>
            </a:r>
            <a:r>
              <a:rPr lang="en-US" sz="3400" u="sng" dirty="0">
                <a:latin typeface="Times New Roman" panose="02020603050405020304" pitchFamily="18" charset="0"/>
                <a:cs typeface="Times New Roman" panose="02020603050405020304" pitchFamily="18" charset="0"/>
              </a:rPr>
              <a:t>and that the manner in which those costs are allocated to a </a:t>
            </a:r>
            <a:r>
              <a:rPr lang="en-US" sz="3400" u="sng" dirty="0" err="1">
                <a:latin typeface="Times New Roman" panose="02020603050405020304" pitchFamily="18" charset="0"/>
                <a:cs typeface="Times New Roman" panose="02020603050405020304" pitchFamily="18" charset="0"/>
              </a:rPr>
              <a:t>payor</a:t>
            </a:r>
            <a:r>
              <a:rPr lang="en-US" sz="3400" u="sng" dirty="0">
                <a:latin typeface="Times New Roman" panose="02020603050405020304" pitchFamily="18" charset="0"/>
                <a:cs typeface="Times New Roman" panose="02020603050405020304" pitchFamily="18" charset="0"/>
              </a:rPr>
              <a:t> bear a fair or reasonable relationship to the </a:t>
            </a:r>
            <a:r>
              <a:rPr lang="en-US" sz="3400" u="sng" dirty="0" err="1">
                <a:latin typeface="Times New Roman" panose="02020603050405020304" pitchFamily="18" charset="0"/>
                <a:cs typeface="Times New Roman" panose="02020603050405020304" pitchFamily="18" charset="0"/>
              </a:rPr>
              <a:t>payor’s</a:t>
            </a:r>
            <a:r>
              <a:rPr lang="en-US" sz="3400" u="sng" dirty="0">
                <a:latin typeface="Times New Roman" panose="02020603050405020304" pitchFamily="18" charset="0"/>
                <a:cs typeface="Times New Roman" panose="02020603050405020304" pitchFamily="18" charset="0"/>
              </a:rPr>
              <a:t> burdens on, or benefits received from, the governmental activity</a:t>
            </a:r>
            <a:r>
              <a:rPr lang="en-US" sz="3400" dirty="0">
                <a:latin typeface="Times New Roman" panose="02020603050405020304" pitchFamily="18" charset="0"/>
                <a:cs typeface="Times New Roman" panose="02020603050405020304" pitchFamily="18" charset="0"/>
              </a:rPr>
              <a:t>.”</a:t>
            </a:r>
          </a:p>
          <a:p>
            <a:endParaRPr lang="en-US" dirty="0"/>
          </a:p>
          <a:p>
            <a:r>
              <a:rPr lang="en-US" sz="3400" dirty="0">
                <a:latin typeface="Times New Roman" panose="02020603050405020304" pitchFamily="18" charset="0"/>
                <a:cs typeface="Times New Roman" panose="02020603050405020304" pitchFamily="18" charset="0"/>
              </a:rPr>
              <a:t>Emphasis added.</a:t>
            </a:r>
          </a:p>
        </p:txBody>
      </p:sp>
    </p:spTree>
    <p:extLst>
      <p:ext uri="{BB962C8B-B14F-4D97-AF65-F5344CB8AC3E}">
        <p14:creationId xmlns:p14="http://schemas.microsoft.com/office/powerpoint/2010/main" val="395278321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83177" y="1663337"/>
            <a:ext cx="11347269" cy="3754874"/>
          </a:xfrm>
          <a:prstGeom prst="rect">
            <a:avLst/>
          </a:prstGeom>
          <a:noFill/>
        </p:spPr>
        <p:txBody>
          <a:bodyPr wrap="square" rtlCol="0">
            <a:spAutoFit/>
          </a:bodyPr>
          <a:lstStyle/>
          <a:p>
            <a:r>
              <a:rPr lang="en-US" sz="3400" dirty="0">
                <a:latin typeface="Times New Roman" panose="02020603050405020304" pitchFamily="18" charset="0"/>
                <a:cs typeface="Times New Roman" panose="02020603050405020304" pitchFamily="18" charset="0"/>
              </a:rPr>
              <a:t>Consider two hypothetical SMUD customers:  a single man and a married man with 5 children.  The single man’s “burdens on, or benefits received from” SMUD’s electric service are much less than the married man’s.  Yet they both pay the same System Infrastructure Fixed Charge.  </a:t>
            </a:r>
          </a:p>
          <a:p>
            <a:endParaRPr lang="en-US" sz="3400" dirty="0">
              <a:latin typeface="Times New Roman" panose="02020603050405020304" pitchFamily="18" charset="0"/>
              <a:cs typeface="Times New Roman" panose="02020603050405020304" pitchFamily="18" charset="0"/>
            </a:endParaRPr>
          </a:p>
          <a:p>
            <a:r>
              <a:rPr lang="en-US" sz="3400" dirty="0">
                <a:latin typeface="Times New Roman" panose="02020603050405020304" pitchFamily="18" charset="0"/>
                <a:cs typeface="Times New Roman" panose="02020603050405020304" pitchFamily="18" charset="0"/>
              </a:rPr>
              <a:t>The SIFC is unfair to the single man and unconstitutional. </a:t>
            </a:r>
          </a:p>
        </p:txBody>
      </p:sp>
    </p:spTree>
    <p:extLst>
      <p:ext uri="{BB962C8B-B14F-4D97-AF65-F5344CB8AC3E}">
        <p14:creationId xmlns:p14="http://schemas.microsoft.com/office/powerpoint/2010/main" val="100373387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00593" y="339634"/>
            <a:ext cx="11190515" cy="4555093"/>
          </a:xfrm>
          <a:prstGeom prst="rect">
            <a:avLst/>
          </a:prstGeom>
          <a:noFill/>
        </p:spPr>
        <p:txBody>
          <a:bodyPr wrap="square" rtlCol="0">
            <a:spAutoFit/>
          </a:bodyPr>
          <a:lstStyle/>
          <a:p>
            <a:pPr algn="ctr"/>
            <a:r>
              <a:rPr lang="en-US" sz="3400" dirty="0">
                <a:latin typeface="Times New Roman" panose="02020603050405020304" pitchFamily="18" charset="0"/>
                <a:cs typeface="Times New Roman" panose="02020603050405020304" pitchFamily="18" charset="0"/>
              </a:rPr>
              <a:t>Alternative</a:t>
            </a:r>
          </a:p>
          <a:p>
            <a:r>
              <a:rPr lang="en-US" sz="3400" dirty="0">
                <a:latin typeface="Times New Roman" panose="02020603050405020304" pitchFamily="18" charset="0"/>
                <a:cs typeface="Times New Roman" panose="02020603050405020304" pitchFamily="18" charset="0"/>
              </a:rPr>
              <a:t>SMUD should: </a:t>
            </a:r>
            <a:br>
              <a:rPr lang="en-US" sz="3400" dirty="0">
                <a:latin typeface="Times New Roman" panose="02020603050405020304" pitchFamily="18" charset="0"/>
                <a:cs typeface="Times New Roman" panose="02020603050405020304" pitchFamily="18" charset="0"/>
              </a:rPr>
            </a:br>
            <a:endParaRPr lang="en-US" sz="3400" dirty="0">
              <a:latin typeface="Times New Roman" panose="02020603050405020304" pitchFamily="18" charset="0"/>
              <a:cs typeface="Times New Roman" panose="02020603050405020304" pitchFamily="18" charset="0"/>
            </a:endParaRPr>
          </a:p>
          <a:p>
            <a:pPr marL="514350" indent="-514350">
              <a:buAutoNum type="arabicPeriod"/>
            </a:pPr>
            <a:r>
              <a:rPr lang="en-US" sz="3400" dirty="0">
                <a:latin typeface="Times New Roman" panose="02020603050405020304" pitchFamily="18" charset="0"/>
                <a:cs typeface="Times New Roman" panose="02020603050405020304" pitchFamily="18" charset="0"/>
              </a:rPr>
              <a:t>Remove the 9.2% “scalar” that SMUD added when it created the TOD rates in June, 2017 and then raise rates by 4.75% and 4.50% for 2020 and 2021.</a:t>
            </a:r>
          </a:p>
          <a:p>
            <a:endParaRPr lang="en-US" sz="3400" dirty="0">
              <a:latin typeface="Times New Roman" panose="02020603050405020304" pitchFamily="18" charset="0"/>
              <a:cs typeface="Times New Roman" panose="02020603050405020304" pitchFamily="18" charset="0"/>
            </a:endParaRPr>
          </a:p>
          <a:p>
            <a:r>
              <a:rPr lang="en-US" sz="3400" dirty="0">
                <a:latin typeface="Times New Roman" panose="02020603050405020304" pitchFamily="18" charset="0"/>
                <a:cs typeface="Times New Roman" panose="02020603050405020304" pitchFamily="18" charset="0"/>
              </a:rPr>
              <a:t>2.  Eliminate the System Infrastructure Fixed Charge.  </a:t>
            </a:r>
          </a:p>
          <a:p>
            <a:endParaRPr lang="en-US" dirty="0"/>
          </a:p>
        </p:txBody>
      </p:sp>
    </p:spTree>
    <p:extLst>
      <p:ext uri="{BB962C8B-B14F-4D97-AF65-F5344CB8AC3E}">
        <p14:creationId xmlns:p14="http://schemas.microsoft.com/office/powerpoint/2010/main" val="97065000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30926" y="304800"/>
            <a:ext cx="11460480" cy="5601533"/>
          </a:xfrm>
          <a:prstGeom prst="rect">
            <a:avLst/>
          </a:prstGeom>
          <a:noFill/>
        </p:spPr>
        <p:txBody>
          <a:bodyPr wrap="square" rtlCol="0">
            <a:spAutoFit/>
          </a:bodyPr>
          <a:lstStyle/>
          <a:p>
            <a:r>
              <a:rPr lang="en-US" sz="3400" dirty="0">
                <a:latin typeface="Times New Roman" panose="02020603050405020304" pitchFamily="18" charset="0"/>
                <a:cs typeface="Times New Roman" panose="02020603050405020304" pitchFamily="18" charset="0"/>
              </a:rPr>
              <a:t>By adopting my alternative rate proposal SMUD’s rates for 2020 and 2021 will not be special taxes because they will satisfy exemption (e ) (2). They will be truly based on SMUD’s marginal cost as carefully accounted for in the Rate (RT02 ) Design Study. </a:t>
            </a:r>
            <a:br>
              <a:rPr lang="en-US" sz="3400" dirty="0">
                <a:latin typeface="Times New Roman" panose="02020603050405020304" pitchFamily="18" charset="0"/>
                <a:cs typeface="Times New Roman" panose="02020603050405020304" pitchFamily="18" charset="0"/>
              </a:rPr>
            </a:br>
            <a:br>
              <a:rPr lang="en-US" sz="3400" dirty="0">
                <a:latin typeface="Times New Roman" panose="02020603050405020304" pitchFamily="18" charset="0"/>
                <a:cs typeface="Times New Roman" panose="02020603050405020304" pitchFamily="18" charset="0"/>
              </a:rPr>
            </a:br>
            <a:r>
              <a:rPr lang="en-US" sz="3400" dirty="0">
                <a:latin typeface="Times New Roman" panose="02020603050405020304" pitchFamily="18" charset="0"/>
                <a:cs typeface="Times New Roman" panose="02020603050405020304" pitchFamily="18" charset="0"/>
              </a:rPr>
              <a:t>Also, by eliminating the SIFC the manner in which the new rates are allocated to a </a:t>
            </a:r>
            <a:r>
              <a:rPr lang="en-US" sz="3400" dirty="0" err="1">
                <a:latin typeface="Times New Roman" panose="02020603050405020304" pitchFamily="18" charset="0"/>
                <a:cs typeface="Times New Roman" panose="02020603050405020304" pitchFamily="18" charset="0"/>
              </a:rPr>
              <a:t>payor</a:t>
            </a:r>
            <a:r>
              <a:rPr lang="en-US" sz="3400" dirty="0">
                <a:latin typeface="Times New Roman" panose="02020603050405020304" pitchFamily="18" charset="0"/>
                <a:cs typeface="Times New Roman" panose="02020603050405020304" pitchFamily="18" charset="0"/>
              </a:rPr>
              <a:t> will bear a fair or reasonable relationship to the </a:t>
            </a:r>
            <a:r>
              <a:rPr lang="en-US" sz="3400" dirty="0" err="1">
                <a:latin typeface="Times New Roman" panose="02020603050405020304" pitchFamily="18" charset="0"/>
                <a:cs typeface="Times New Roman" panose="02020603050405020304" pitchFamily="18" charset="0"/>
              </a:rPr>
              <a:t>payor’s</a:t>
            </a:r>
            <a:r>
              <a:rPr lang="en-US" sz="3400" dirty="0">
                <a:latin typeface="Times New Roman" panose="02020603050405020304" pitchFamily="18" charset="0"/>
                <a:cs typeface="Times New Roman" panose="02020603050405020304" pitchFamily="18" charset="0"/>
              </a:rPr>
              <a:t> burdens on, or benefits received from, the governmental activity.   </a:t>
            </a:r>
          </a:p>
          <a:p>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57270334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00593" y="339634"/>
            <a:ext cx="11190515" cy="4555093"/>
          </a:xfrm>
          <a:prstGeom prst="rect">
            <a:avLst/>
          </a:prstGeom>
          <a:noFill/>
        </p:spPr>
        <p:txBody>
          <a:bodyPr wrap="square" rtlCol="0">
            <a:spAutoFit/>
          </a:bodyPr>
          <a:lstStyle/>
          <a:p>
            <a:pPr algn="ctr"/>
            <a:r>
              <a:rPr lang="en-US" sz="3400" dirty="0">
                <a:latin typeface="Times New Roman" panose="02020603050405020304" pitchFamily="18" charset="0"/>
                <a:cs typeface="Times New Roman" panose="02020603050405020304" pitchFamily="18" charset="0"/>
              </a:rPr>
              <a:t>Alternative</a:t>
            </a:r>
          </a:p>
          <a:p>
            <a:r>
              <a:rPr lang="en-US" sz="3400" dirty="0">
                <a:latin typeface="Times New Roman" panose="02020603050405020304" pitchFamily="18" charset="0"/>
                <a:cs typeface="Times New Roman" panose="02020603050405020304" pitchFamily="18" charset="0"/>
              </a:rPr>
              <a:t>SMUD should: </a:t>
            </a:r>
            <a:br>
              <a:rPr lang="en-US" sz="3400" dirty="0">
                <a:latin typeface="Times New Roman" panose="02020603050405020304" pitchFamily="18" charset="0"/>
                <a:cs typeface="Times New Roman" panose="02020603050405020304" pitchFamily="18" charset="0"/>
              </a:rPr>
            </a:br>
            <a:endParaRPr lang="en-US" sz="3400" dirty="0">
              <a:latin typeface="Times New Roman" panose="02020603050405020304" pitchFamily="18" charset="0"/>
              <a:cs typeface="Times New Roman" panose="02020603050405020304" pitchFamily="18" charset="0"/>
            </a:endParaRPr>
          </a:p>
          <a:p>
            <a:pPr marL="514350" indent="-514350">
              <a:buAutoNum type="arabicPeriod"/>
            </a:pPr>
            <a:r>
              <a:rPr lang="en-US" sz="3400" dirty="0">
                <a:latin typeface="Times New Roman" panose="02020603050405020304" pitchFamily="18" charset="0"/>
                <a:cs typeface="Times New Roman" panose="02020603050405020304" pitchFamily="18" charset="0"/>
              </a:rPr>
              <a:t>Remove the 9.2% “scalar” that SMUD added when it created the TOD rates in June, 2017 and then raise rates by 4.75% and 4.50% for 2020 and 2021.</a:t>
            </a:r>
          </a:p>
          <a:p>
            <a:endParaRPr lang="en-US" sz="3400" dirty="0">
              <a:latin typeface="Times New Roman" panose="02020603050405020304" pitchFamily="18" charset="0"/>
              <a:cs typeface="Times New Roman" panose="02020603050405020304" pitchFamily="18" charset="0"/>
            </a:endParaRPr>
          </a:p>
          <a:p>
            <a:r>
              <a:rPr lang="en-US" sz="3400" dirty="0">
                <a:latin typeface="Times New Roman" panose="02020603050405020304" pitchFamily="18" charset="0"/>
                <a:cs typeface="Times New Roman" panose="02020603050405020304" pitchFamily="18" charset="0"/>
              </a:rPr>
              <a:t>2.  Eliminate the System Infrastructure Fixed Charge.  </a:t>
            </a:r>
          </a:p>
          <a:p>
            <a:endParaRPr lang="en-US" dirty="0"/>
          </a:p>
        </p:txBody>
      </p:sp>
    </p:spTree>
    <p:extLst>
      <p:ext uri="{BB962C8B-B14F-4D97-AF65-F5344CB8AC3E}">
        <p14:creationId xmlns:p14="http://schemas.microsoft.com/office/powerpoint/2010/main" val="82413262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48343" y="339634"/>
            <a:ext cx="11408228" cy="4247317"/>
          </a:xfrm>
          <a:prstGeom prst="rect">
            <a:avLst/>
          </a:prstGeom>
          <a:noFill/>
        </p:spPr>
        <p:txBody>
          <a:bodyPr wrap="square" rtlCol="0">
            <a:spAutoFit/>
          </a:bodyPr>
          <a:lstStyle/>
          <a:p>
            <a:r>
              <a:rPr lang="en-US" sz="3000" dirty="0">
                <a:latin typeface="Times New Roman" panose="02020603050405020304" pitchFamily="18" charset="0"/>
                <a:cs typeface="Times New Roman" panose="02020603050405020304" pitchFamily="18" charset="0"/>
              </a:rPr>
              <a:t>The California Constitution, Article XIII C, section 2(d) says: </a:t>
            </a:r>
          </a:p>
          <a:p>
            <a:r>
              <a:rPr lang="en-US" sz="3000" dirty="0">
                <a:latin typeface="Times New Roman" panose="02020603050405020304" pitchFamily="18" charset="0"/>
                <a:cs typeface="Times New Roman" panose="02020603050405020304" pitchFamily="18" charset="0"/>
              </a:rPr>
              <a:t> </a:t>
            </a:r>
          </a:p>
          <a:p>
            <a:pPr lvl="1"/>
            <a:r>
              <a:rPr lang="en-US" sz="3000" dirty="0">
                <a:latin typeface="Times New Roman" panose="02020603050405020304" pitchFamily="18" charset="0"/>
                <a:cs typeface="Times New Roman" panose="02020603050405020304" pitchFamily="18" charset="0"/>
              </a:rPr>
              <a:t>(d) No local government may impose, extend, or increase any special tax unless and until that tax is submitted to the electorate and approved by a two-thirds vote. </a:t>
            </a:r>
          </a:p>
          <a:p>
            <a:endParaRPr lang="en-US" sz="3000" dirty="0">
              <a:latin typeface="Times New Roman" panose="02020603050405020304" pitchFamily="18" charset="0"/>
              <a:cs typeface="Times New Roman" panose="02020603050405020304" pitchFamily="18" charset="0"/>
            </a:endParaRPr>
          </a:p>
          <a:p>
            <a:r>
              <a:rPr lang="en-US" sz="3000" dirty="0">
                <a:latin typeface="Times New Roman" panose="02020603050405020304" pitchFamily="18" charset="0"/>
                <a:cs typeface="Times New Roman" panose="02020603050405020304" pitchFamily="18" charset="0"/>
              </a:rPr>
              <a:t>SMUD is not planning to submit the proposed rates to the electorate for a vote.  The only vote will be by the SMUD Board of Directors. </a:t>
            </a:r>
          </a:p>
          <a:p>
            <a:endParaRPr lang="en-US" sz="3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7680217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91887" y="1515292"/>
            <a:ext cx="11460480" cy="4278094"/>
          </a:xfrm>
          <a:prstGeom prst="rect">
            <a:avLst/>
          </a:prstGeom>
          <a:noFill/>
        </p:spPr>
        <p:txBody>
          <a:bodyPr wrap="square" rtlCol="0">
            <a:spAutoFit/>
          </a:bodyPr>
          <a:lstStyle/>
          <a:p>
            <a:pPr lvl="1"/>
            <a:r>
              <a:rPr lang="en-US" sz="3400" dirty="0">
                <a:latin typeface="Times New Roman" panose="02020603050405020304" pitchFamily="18" charset="0"/>
                <a:cs typeface="Times New Roman" panose="02020603050405020304" pitchFamily="18" charset="0"/>
              </a:rPr>
              <a:t>A tax is extended when an agency lengthens the time period during which it applies.  </a:t>
            </a:r>
            <a:r>
              <a:rPr lang="en-US" sz="3400" i="1" dirty="0">
                <a:latin typeface="Times New Roman" panose="02020603050405020304" pitchFamily="18" charset="0"/>
                <a:cs typeface="Times New Roman" panose="02020603050405020304" pitchFamily="18" charset="0"/>
              </a:rPr>
              <a:t>Gov. Code, § 53750, </a:t>
            </a:r>
            <a:r>
              <a:rPr lang="en-US" sz="3400" i="1" dirty="0" err="1">
                <a:latin typeface="Times New Roman" panose="02020603050405020304" pitchFamily="18" charset="0"/>
                <a:cs typeface="Times New Roman" panose="02020603050405020304" pitchFamily="18" charset="0"/>
              </a:rPr>
              <a:t>subd</a:t>
            </a:r>
            <a:r>
              <a:rPr lang="en-US" sz="3400" i="1" dirty="0">
                <a:latin typeface="Times New Roman" panose="02020603050405020304" pitchFamily="18" charset="0"/>
                <a:cs typeface="Times New Roman" panose="02020603050405020304" pitchFamily="18" charset="0"/>
              </a:rPr>
              <a:t>. (e)</a:t>
            </a:r>
            <a:r>
              <a:rPr lang="en-US" sz="3400" dirty="0">
                <a:latin typeface="Times New Roman" panose="02020603050405020304" pitchFamily="18" charset="0"/>
                <a:cs typeface="Times New Roman" panose="02020603050405020304" pitchFamily="18" charset="0"/>
              </a:rPr>
              <a:t>. A tax is increased when an agency revises its methodology for calculating a tax and the revision results in increased taxes being levied on any person or parcel. </a:t>
            </a:r>
            <a:r>
              <a:rPr lang="en-US" sz="3400" i="1" dirty="0">
                <a:latin typeface="Times New Roman" panose="02020603050405020304" pitchFamily="18" charset="0"/>
                <a:cs typeface="Times New Roman" panose="02020603050405020304" pitchFamily="18" charset="0"/>
              </a:rPr>
              <a:t>§ 53750, </a:t>
            </a:r>
            <a:r>
              <a:rPr lang="en-US" sz="3400" i="1" dirty="0" err="1">
                <a:latin typeface="Times New Roman" panose="02020603050405020304" pitchFamily="18" charset="0"/>
                <a:cs typeface="Times New Roman" panose="02020603050405020304" pitchFamily="18" charset="0"/>
              </a:rPr>
              <a:t>subd</a:t>
            </a:r>
            <a:r>
              <a:rPr lang="en-US" sz="3400" i="1" dirty="0">
                <a:latin typeface="Times New Roman" panose="02020603050405020304" pitchFamily="18" charset="0"/>
                <a:cs typeface="Times New Roman" panose="02020603050405020304" pitchFamily="18" charset="0"/>
              </a:rPr>
              <a:t>. (h)(1)</a:t>
            </a:r>
            <a:r>
              <a:rPr lang="en-US" sz="3400" dirty="0">
                <a:latin typeface="Times New Roman" panose="02020603050405020304" pitchFamily="18" charset="0"/>
                <a:cs typeface="Times New Roman" panose="02020603050405020304" pitchFamily="18" charset="0"/>
              </a:rPr>
              <a:t>. </a:t>
            </a:r>
          </a:p>
          <a:p>
            <a:endParaRPr lang="en-US" sz="3400" dirty="0">
              <a:latin typeface="Times New Roman" panose="02020603050405020304" pitchFamily="18" charset="0"/>
              <a:cs typeface="Times New Roman" panose="02020603050405020304" pitchFamily="18" charset="0"/>
            </a:endParaRPr>
          </a:p>
          <a:p>
            <a:r>
              <a:rPr lang="en-US" sz="3400" i="1" dirty="0">
                <a:latin typeface="Times New Roman" panose="02020603050405020304" pitchFamily="18" charset="0"/>
                <a:cs typeface="Times New Roman" panose="02020603050405020304" pitchFamily="18" charset="0"/>
              </a:rPr>
              <a:t>Webb v. City of Riverside,</a:t>
            </a:r>
            <a:r>
              <a:rPr lang="en-US" sz="3400" dirty="0">
                <a:latin typeface="Times New Roman" panose="02020603050405020304" pitchFamily="18" charset="0"/>
                <a:cs typeface="Times New Roman" panose="02020603050405020304" pitchFamily="18" charset="0"/>
              </a:rPr>
              <a:t> 23 Cal. App. 5th 244, 258. </a:t>
            </a:r>
            <a:br>
              <a:rPr lang="en-US" sz="3400" dirty="0">
                <a:latin typeface="Times New Roman" panose="02020603050405020304" pitchFamily="18" charset="0"/>
                <a:cs typeface="Times New Roman" panose="02020603050405020304" pitchFamily="18" charset="0"/>
              </a:rPr>
            </a:br>
            <a:endParaRPr lang="en-US" sz="3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5916592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05097" y="1140823"/>
            <a:ext cx="11303726" cy="4062651"/>
          </a:xfrm>
          <a:prstGeom prst="rect">
            <a:avLst/>
          </a:prstGeom>
          <a:noFill/>
        </p:spPr>
        <p:txBody>
          <a:bodyPr wrap="square" rtlCol="0">
            <a:spAutoFit/>
          </a:bodyPr>
          <a:lstStyle/>
          <a:p>
            <a:r>
              <a:rPr lang="en-US" sz="3000" dirty="0">
                <a:latin typeface="Times New Roman" panose="02020603050405020304" pitchFamily="18" charset="0"/>
                <a:cs typeface="Times New Roman" panose="02020603050405020304" pitchFamily="18" charset="0"/>
              </a:rPr>
              <a:t>A tax is “any levy, charge, or exaction of any kind imposed by a local government, except” for 7 exceptions.  The most relevant of those exceptions is Article XIII C, Section 1 (e) (2): </a:t>
            </a:r>
            <a:br>
              <a:rPr lang="en-US" sz="3000" dirty="0">
                <a:latin typeface="Times New Roman" panose="02020603050405020304" pitchFamily="18" charset="0"/>
                <a:cs typeface="Times New Roman" panose="02020603050405020304" pitchFamily="18" charset="0"/>
              </a:rPr>
            </a:br>
            <a:endParaRPr lang="en-US" sz="3000" dirty="0">
              <a:latin typeface="Times New Roman" panose="02020603050405020304" pitchFamily="18" charset="0"/>
              <a:cs typeface="Times New Roman" panose="02020603050405020304" pitchFamily="18" charset="0"/>
            </a:endParaRPr>
          </a:p>
          <a:p>
            <a:pPr lvl="1"/>
            <a:r>
              <a:rPr lang="en-US" sz="3000" dirty="0">
                <a:latin typeface="Times New Roman" panose="02020603050405020304" pitchFamily="18" charset="0"/>
                <a:cs typeface="Times New Roman" panose="02020603050405020304" pitchFamily="18" charset="0"/>
              </a:rPr>
              <a:t>“(2) A charge imposed for a specific government service or product provided directly to the </a:t>
            </a:r>
            <a:r>
              <a:rPr lang="en-US" sz="3000" dirty="0" err="1">
                <a:latin typeface="Times New Roman" panose="02020603050405020304" pitchFamily="18" charset="0"/>
                <a:cs typeface="Times New Roman" panose="02020603050405020304" pitchFamily="18" charset="0"/>
              </a:rPr>
              <a:t>payor</a:t>
            </a:r>
            <a:r>
              <a:rPr lang="en-US" sz="3000" dirty="0">
                <a:latin typeface="Times New Roman" panose="02020603050405020304" pitchFamily="18" charset="0"/>
                <a:cs typeface="Times New Roman" panose="02020603050405020304" pitchFamily="18" charset="0"/>
              </a:rPr>
              <a:t> that is not provided to those not charged, and which does not exceed the reasonable costs to the local government of providing the service or product.”   </a:t>
            </a:r>
            <a:r>
              <a:rPr lang="en-US" dirty="0"/>
              <a:t> </a:t>
            </a:r>
          </a:p>
          <a:p>
            <a:endParaRPr lang="en-US" dirty="0"/>
          </a:p>
        </p:txBody>
      </p:sp>
    </p:spTree>
    <p:extLst>
      <p:ext uri="{BB962C8B-B14F-4D97-AF65-F5344CB8AC3E}">
        <p14:creationId xmlns:p14="http://schemas.microsoft.com/office/powerpoint/2010/main" val="167270497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78674" y="287383"/>
            <a:ext cx="11521440" cy="6093976"/>
          </a:xfrm>
          <a:prstGeom prst="rect">
            <a:avLst/>
          </a:prstGeom>
          <a:noFill/>
        </p:spPr>
        <p:txBody>
          <a:bodyPr wrap="square" rtlCol="0">
            <a:spAutoFit/>
          </a:bodyPr>
          <a:lstStyle/>
          <a:p>
            <a:r>
              <a:rPr lang="en-US" sz="3000" dirty="0">
                <a:latin typeface="Times New Roman" panose="02020603050405020304" pitchFamily="18" charset="0"/>
                <a:cs typeface="Times New Roman" panose="02020603050405020304" pitchFamily="18" charset="0"/>
              </a:rPr>
              <a:t>According to Ordinance 15-1 SMUD should answer, and should have already answered, all legal questions it received about the Report and the proposed rates for 2020 and 2021.</a:t>
            </a:r>
          </a:p>
          <a:p>
            <a:endParaRPr lang="en-US" sz="3000" dirty="0">
              <a:latin typeface="Times New Roman" panose="02020603050405020304" pitchFamily="18" charset="0"/>
              <a:cs typeface="Times New Roman" panose="02020603050405020304" pitchFamily="18" charset="0"/>
            </a:endParaRPr>
          </a:p>
          <a:p>
            <a:pPr lvl="1"/>
            <a:r>
              <a:rPr lang="en-US" sz="3000" dirty="0">
                <a:latin typeface="Times New Roman" panose="02020603050405020304" pitchFamily="18" charset="0"/>
                <a:cs typeface="Times New Roman" panose="02020603050405020304" pitchFamily="18" charset="0"/>
              </a:rPr>
              <a:t>“(h) Members of the public may submit questions related to the Report in writing at any time after release of the Report up until five (5) business days prior to the public hearing. To the extent practicable, SMUD staff shall respond to such questions in writing within five (5) business days of receipt.”</a:t>
            </a:r>
          </a:p>
          <a:p>
            <a:pPr lvl="1"/>
            <a:endParaRPr lang="en-US" sz="3000" dirty="0">
              <a:latin typeface="Times New Roman" panose="02020603050405020304" pitchFamily="18" charset="0"/>
              <a:cs typeface="Times New Roman" panose="02020603050405020304" pitchFamily="18" charset="0"/>
            </a:endParaRPr>
          </a:p>
          <a:p>
            <a:r>
              <a:rPr lang="en-US" sz="3000" dirty="0">
                <a:latin typeface="Times New Roman" panose="02020603050405020304" pitchFamily="18" charset="0"/>
                <a:cs typeface="Times New Roman" panose="02020603050405020304" pitchFamily="18" charset="0"/>
              </a:rPr>
              <a:t>There is no distinction made between legal questions or any other type.</a:t>
            </a:r>
          </a:p>
          <a:p>
            <a:r>
              <a:rPr lang="en-US" sz="3000" dirty="0">
                <a:latin typeface="Times New Roman" panose="02020603050405020304" pitchFamily="18" charset="0"/>
                <a:cs typeface="Times New Roman" panose="02020603050405020304" pitchFamily="18" charset="0"/>
              </a:rPr>
              <a:t>Unfortunately SMUD (per General Counsel Laura Lewis) has refused to answer any legal questions about the proposed rates and Proposition 26.</a:t>
            </a:r>
          </a:p>
        </p:txBody>
      </p:sp>
    </p:spTree>
    <p:extLst>
      <p:ext uri="{BB962C8B-B14F-4D97-AF65-F5344CB8AC3E}">
        <p14:creationId xmlns:p14="http://schemas.microsoft.com/office/powerpoint/2010/main" val="251824599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87383" y="287383"/>
            <a:ext cx="11338560" cy="4555093"/>
          </a:xfrm>
          <a:prstGeom prst="rect">
            <a:avLst/>
          </a:prstGeom>
          <a:noFill/>
        </p:spPr>
        <p:txBody>
          <a:bodyPr wrap="square" rtlCol="0">
            <a:spAutoFit/>
          </a:bodyPr>
          <a:lstStyle/>
          <a:p>
            <a:r>
              <a:rPr lang="en-US" sz="3400" dirty="0">
                <a:latin typeface="Times New Roman" panose="02020603050405020304" pitchFamily="18" charset="0"/>
                <a:cs typeface="Times New Roman" panose="02020603050405020304" pitchFamily="18" charset="0"/>
              </a:rPr>
              <a:t>The first question is, “Do the current TOD rates exceed SMUD’s reasonable costs of providing electricity service?”</a:t>
            </a:r>
          </a:p>
          <a:p>
            <a:br>
              <a:rPr lang="en-US" sz="3400" dirty="0">
                <a:latin typeface="Times New Roman" panose="02020603050405020304" pitchFamily="18" charset="0"/>
                <a:cs typeface="Times New Roman" panose="02020603050405020304" pitchFamily="18" charset="0"/>
              </a:rPr>
            </a:br>
            <a:r>
              <a:rPr lang="en-US" sz="3400" dirty="0">
                <a:latin typeface="Times New Roman" panose="02020603050405020304" pitchFamily="18" charset="0"/>
                <a:cs typeface="Times New Roman" panose="02020603050405020304" pitchFamily="18" charset="0"/>
              </a:rPr>
              <a:t>SMUD’s Rate (RT02) Design Study, mentioned in Appendix I of the 2017 CEO and GM Report, answers that question. The Rate Design Study is proof that current residential TOD rates violate Article XIII C of the California Constitution.  </a:t>
            </a:r>
          </a:p>
          <a:p>
            <a:endParaRPr lang="en-US" sz="3400" dirty="0">
              <a:latin typeface="Times New Roman" panose="02020603050405020304" pitchFamily="18" charset="0"/>
              <a:cs typeface="Times New Roman" panose="02020603050405020304" pitchFamily="18" charset="0"/>
            </a:endParaRPr>
          </a:p>
          <a:p>
            <a:endParaRPr lang="en-US" dirty="0"/>
          </a:p>
        </p:txBody>
      </p:sp>
    </p:spTree>
    <p:extLst>
      <p:ext uri="{BB962C8B-B14F-4D97-AF65-F5344CB8AC3E}">
        <p14:creationId xmlns:p14="http://schemas.microsoft.com/office/powerpoint/2010/main" val="208633101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13509" y="304800"/>
            <a:ext cx="11434354" cy="6370975"/>
          </a:xfrm>
          <a:prstGeom prst="rect">
            <a:avLst/>
          </a:prstGeom>
          <a:noFill/>
        </p:spPr>
        <p:txBody>
          <a:bodyPr wrap="square" rtlCol="0">
            <a:spAutoFit/>
          </a:bodyPr>
          <a:lstStyle/>
          <a:p>
            <a:r>
              <a:rPr lang="en-US" sz="3400" dirty="0">
                <a:latin typeface="Times New Roman" panose="02020603050405020304" pitchFamily="18" charset="0"/>
                <a:cs typeface="Times New Roman" panose="02020603050405020304" pitchFamily="18" charset="0"/>
              </a:rPr>
              <a:t>SMUD’s current rates were set on June 15, 2017 in Resolution 17-06-09.  SMUD published a CEO and GM Report and Recommendation on Rates and Services (the “2017 Report”).</a:t>
            </a:r>
            <a:br>
              <a:rPr lang="en-US" sz="3400" dirty="0">
                <a:latin typeface="Times New Roman" panose="02020603050405020304" pitchFamily="18" charset="0"/>
                <a:cs typeface="Times New Roman" panose="02020603050405020304" pitchFamily="18" charset="0"/>
              </a:rPr>
            </a:br>
            <a:endParaRPr lang="en-US" sz="3400" dirty="0">
              <a:latin typeface="Times New Roman" panose="02020603050405020304" pitchFamily="18" charset="0"/>
              <a:cs typeface="Times New Roman" panose="02020603050405020304" pitchFamily="18" charset="0"/>
            </a:endParaRPr>
          </a:p>
          <a:p>
            <a:r>
              <a:rPr lang="en-US" sz="3400" dirty="0">
                <a:latin typeface="Times New Roman" panose="02020603050405020304" pitchFamily="18" charset="0"/>
                <a:cs typeface="Times New Roman" panose="02020603050405020304" pitchFamily="18" charset="0"/>
              </a:rPr>
              <a:t>That Report contained, as Appendix I, a letter dated December 6, 2016 from NERA Economic Consulting addressed to SMUD’s Resource Planning and Pricing Department (RP&amp;P).</a:t>
            </a:r>
            <a:br>
              <a:rPr lang="en-US" sz="3400" dirty="0">
                <a:latin typeface="Times New Roman" panose="02020603050405020304" pitchFamily="18" charset="0"/>
                <a:cs typeface="Times New Roman" panose="02020603050405020304" pitchFamily="18" charset="0"/>
              </a:rPr>
            </a:br>
            <a:br>
              <a:rPr lang="en-US" sz="3400" dirty="0">
                <a:latin typeface="Times New Roman" panose="02020603050405020304" pitchFamily="18" charset="0"/>
                <a:cs typeface="Times New Roman" panose="02020603050405020304" pitchFamily="18" charset="0"/>
              </a:rPr>
            </a:br>
            <a:r>
              <a:rPr lang="en-US" sz="3400" dirty="0">
                <a:latin typeface="Times New Roman" panose="02020603050405020304" pitchFamily="18" charset="0"/>
                <a:cs typeface="Times New Roman" panose="02020603050405020304" pitchFamily="18" charset="0"/>
              </a:rPr>
              <a:t>The subject of the letter was NERA’s independent review of SMUD’s 2016 Marginal Cost of Service (MCS) Study and its proposed residential Time of Use (TOU) rates for the period 2017 – 2019.  That letter was pages 109 – 112 of the Report.   </a:t>
            </a:r>
          </a:p>
        </p:txBody>
      </p:sp>
    </p:spTree>
    <p:extLst>
      <p:ext uri="{BB962C8B-B14F-4D97-AF65-F5344CB8AC3E}">
        <p14:creationId xmlns:p14="http://schemas.microsoft.com/office/powerpoint/2010/main" val="126408203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1542</Words>
  <Application>Microsoft Office PowerPoint</Application>
  <PresentationFormat>Widescreen</PresentationFormat>
  <Paragraphs>83</Paragraphs>
  <Slides>24</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24</vt:i4>
      </vt:variant>
    </vt:vector>
  </HeadingPairs>
  <TitlesOfParts>
    <vt:vector size="29" baseType="lpstr">
      <vt:lpstr>Arial</vt:lpstr>
      <vt:lpstr>Calibri</vt:lpstr>
      <vt:lpstr>Calibri Light</vt:lpstr>
      <vt:lpstr>Times New Roman</vt:lpstr>
      <vt:lpstr>Office Theme</vt:lpstr>
      <vt:lpstr>Comments and alternative to the SMUD proposed rates for  2020 and 2021</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Mark</dc:creator>
  <cp:lastModifiedBy>Joy Chang</cp:lastModifiedBy>
  <cp:revision>38</cp:revision>
  <dcterms:created xsi:type="dcterms:W3CDTF">2019-05-31T19:18:33Z</dcterms:created>
  <dcterms:modified xsi:type="dcterms:W3CDTF">2021-09-14T15:38:46Z</dcterms:modified>
</cp:coreProperties>
</file>